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3" r:id="rId3"/>
    <p:sldId id="304" r:id="rId4"/>
    <p:sldId id="306" r:id="rId5"/>
    <p:sldId id="260" r:id="rId6"/>
    <p:sldId id="265" r:id="rId7"/>
    <p:sldId id="266" r:id="rId8"/>
    <p:sldId id="297" r:id="rId9"/>
    <p:sldId id="269" r:id="rId10"/>
    <p:sldId id="271" r:id="rId11"/>
    <p:sldId id="274" r:id="rId12"/>
    <p:sldId id="307" r:id="rId13"/>
    <p:sldId id="277" r:id="rId14"/>
    <p:sldId id="309" r:id="rId15"/>
    <p:sldId id="287" r:id="rId16"/>
    <p:sldId id="28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537A5-5F77-4B66-9C79-E01DAEC7444D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97FA-6655-4DAE-97B9-FCD820933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28BF-3588-40F4-97DD-D9CB6B1CB95A}" type="datetimeFigureOut">
              <a:rPr lang="tr-TR" smtClean="0"/>
              <a:pPr/>
              <a:t>27.07.2020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5446-2FB1-470F-8A54-A62FAC6E5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94B8-023A-492C-BC47-631C0D3729EF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928662" y="4143380"/>
            <a:ext cx="7858149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3333FF"/>
                </a:solidFill>
              </a:rPr>
              <a:t>MUĞLA SITKI KOÇMAN ÜNİVERSİTESİ</a:t>
            </a:r>
          </a:p>
          <a:p>
            <a:pPr algn="ctr"/>
            <a:r>
              <a:rPr lang="tr-TR" sz="28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3333FF"/>
                </a:solidFill>
              </a:rPr>
              <a:t>KONAKLAMA İŞLETMECİLİĞİ BÖLÜMÜ</a:t>
            </a:r>
            <a:endParaRPr lang="tr-TR" sz="2800" b="1" i="1" dirty="0" smtClean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3333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tr-TR" sz="2800" b="1" i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3333FF"/>
                </a:solidFill>
              </a:rPr>
              <a:t>TANITIM BİLGİLERİ</a:t>
            </a:r>
          </a:p>
        </p:txBody>
      </p:sp>
      <p:pic>
        <p:nvPicPr>
          <p:cNvPr id="5" name="Picture 2" descr="Logo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928670"/>
            <a:ext cx="207170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KONAKLAMA İŞLETMECİLİĞİ TANITIM BİLGİLERİ SESL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Yer İşareti 1" time="15420.7709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79440"/>
            <a:ext cx="609600" cy="609600"/>
          </a:xfrm>
          <a:prstGeom prst="rect">
            <a:avLst/>
          </a:prstGeom>
        </p:spPr>
      </p:pic>
      <p:pic>
        <p:nvPicPr>
          <p:cNvPr id="6" name="Ses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7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Eğitim Süreci Hakkında</a:t>
            </a:r>
            <a:br>
              <a:rPr lang="tr-TR" b="1" dirty="0" smtClean="0"/>
            </a:br>
            <a:r>
              <a:rPr lang="tr-TR" sz="2700" b="1" i="1" dirty="0" smtClean="0"/>
              <a:t>-Uluslar arası İkili Anlaşmalar-</a:t>
            </a:r>
            <a:endParaRPr lang="en-US" sz="27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Erasmus kapsamında fakültemizle ikili anlaşması olan üniversitelerden bazıları şunlardır:</a:t>
            </a:r>
            <a:endParaRPr lang="tr-TR" dirty="0"/>
          </a:p>
          <a:p>
            <a:pPr lvl="0"/>
            <a:r>
              <a:rPr lang="tr-TR" sz="2600" b="1" dirty="0"/>
              <a:t>Avusturya </a:t>
            </a:r>
            <a:r>
              <a:rPr lang="tr-TR" sz="2600" dirty="0"/>
              <a:t>- FH </a:t>
            </a:r>
            <a:r>
              <a:rPr lang="tr-TR" sz="2600" dirty="0" err="1"/>
              <a:t>Joanneum</a:t>
            </a:r>
            <a:r>
              <a:rPr lang="tr-TR" sz="2600" dirty="0"/>
              <a:t> </a:t>
            </a:r>
            <a:r>
              <a:rPr lang="tr-TR" sz="2600" dirty="0" err="1"/>
              <a:t>University</a:t>
            </a:r>
            <a:r>
              <a:rPr lang="tr-TR" sz="2600" dirty="0"/>
              <a:t> of </a:t>
            </a:r>
            <a:r>
              <a:rPr lang="tr-TR" sz="2600" dirty="0" err="1"/>
              <a:t>Applied</a:t>
            </a:r>
            <a:r>
              <a:rPr lang="tr-TR" sz="2600" dirty="0"/>
              <a:t> </a:t>
            </a:r>
            <a:r>
              <a:rPr lang="tr-TR" sz="2600" dirty="0" err="1"/>
              <a:t>Sciences</a:t>
            </a:r>
            <a:endParaRPr lang="tr-TR" sz="2600" dirty="0"/>
          </a:p>
          <a:p>
            <a:pPr lvl="0"/>
            <a:r>
              <a:rPr lang="tr-TR" sz="2600" b="1" dirty="0"/>
              <a:t>Portekiz</a:t>
            </a:r>
            <a:r>
              <a:rPr lang="tr-TR" sz="2600" dirty="0"/>
              <a:t> - </a:t>
            </a:r>
            <a:r>
              <a:rPr lang="tr-TR" sz="2600" dirty="0" err="1"/>
              <a:t>Instituto</a:t>
            </a:r>
            <a:r>
              <a:rPr lang="tr-TR" sz="2600" dirty="0"/>
              <a:t> </a:t>
            </a:r>
            <a:r>
              <a:rPr lang="tr-TR" sz="2600" dirty="0" err="1"/>
              <a:t>Politecnico</a:t>
            </a:r>
            <a:r>
              <a:rPr lang="tr-TR" sz="2600" dirty="0"/>
              <a:t> da </a:t>
            </a:r>
            <a:r>
              <a:rPr lang="tr-TR" sz="2600" dirty="0" err="1"/>
              <a:t>Guarda</a:t>
            </a:r>
            <a:endParaRPr lang="tr-TR" sz="2600" dirty="0"/>
          </a:p>
          <a:p>
            <a:pPr lvl="0"/>
            <a:r>
              <a:rPr lang="tr-TR" sz="2600" b="1" dirty="0"/>
              <a:t>Bulgaristan</a:t>
            </a:r>
            <a:r>
              <a:rPr lang="tr-TR" sz="2600" dirty="0"/>
              <a:t>- </a:t>
            </a:r>
            <a:r>
              <a:rPr lang="tr-TR" sz="2600" dirty="0" err="1"/>
              <a:t>International</a:t>
            </a:r>
            <a:r>
              <a:rPr lang="tr-TR" sz="2600" dirty="0"/>
              <a:t> </a:t>
            </a:r>
            <a:r>
              <a:rPr lang="tr-TR" sz="2600" dirty="0" err="1"/>
              <a:t>University</a:t>
            </a:r>
            <a:r>
              <a:rPr lang="tr-TR" sz="2600" dirty="0"/>
              <a:t> </a:t>
            </a:r>
            <a:r>
              <a:rPr lang="tr-TR" sz="2600" dirty="0" err="1"/>
              <a:t>College</a:t>
            </a:r>
            <a:r>
              <a:rPr lang="tr-TR" sz="2600" dirty="0"/>
              <a:t> (IUC)</a:t>
            </a:r>
          </a:p>
          <a:p>
            <a:pPr lvl="0"/>
            <a:r>
              <a:rPr lang="tr-TR" sz="2600" b="1" dirty="0"/>
              <a:t>İspanya</a:t>
            </a:r>
            <a:r>
              <a:rPr lang="tr-TR" sz="2600" dirty="0"/>
              <a:t>- </a:t>
            </a:r>
            <a:r>
              <a:rPr lang="tr-TR" sz="2600" dirty="0" err="1"/>
              <a:t>Universidad</a:t>
            </a:r>
            <a:r>
              <a:rPr lang="tr-TR" sz="2600" dirty="0"/>
              <a:t> de a </a:t>
            </a:r>
            <a:r>
              <a:rPr lang="tr-TR" sz="2600" dirty="0" err="1"/>
              <a:t>Coruna</a:t>
            </a:r>
            <a:endParaRPr lang="tr-TR" sz="2600" dirty="0"/>
          </a:p>
          <a:p>
            <a:pPr lvl="0"/>
            <a:r>
              <a:rPr lang="tr-TR" sz="2600" b="1" dirty="0"/>
              <a:t>Macaristan </a:t>
            </a:r>
            <a:r>
              <a:rPr lang="tr-TR" sz="2600" dirty="0"/>
              <a:t>- </a:t>
            </a:r>
            <a:r>
              <a:rPr lang="tr-TR" sz="2600" dirty="0" err="1"/>
              <a:t>Karoly</a:t>
            </a:r>
            <a:r>
              <a:rPr lang="tr-TR" sz="2600" dirty="0"/>
              <a:t> Robert </a:t>
            </a:r>
            <a:r>
              <a:rPr lang="tr-TR" sz="2600" dirty="0" err="1"/>
              <a:t>College</a:t>
            </a:r>
            <a:endParaRPr lang="tr-TR" sz="2600" dirty="0"/>
          </a:p>
          <a:p>
            <a:pPr lvl="0"/>
            <a:r>
              <a:rPr lang="tr-TR" sz="2600" b="1" dirty="0"/>
              <a:t>İtalya</a:t>
            </a:r>
            <a:r>
              <a:rPr lang="tr-TR" sz="2600" dirty="0"/>
              <a:t> - </a:t>
            </a:r>
            <a:r>
              <a:rPr lang="tr-TR" sz="2600" dirty="0" err="1"/>
              <a:t>Universita</a:t>
            </a:r>
            <a:r>
              <a:rPr lang="tr-TR" sz="2600" dirty="0"/>
              <a:t> </a:t>
            </a:r>
            <a:r>
              <a:rPr lang="tr-TR" sz="2600" dirty="0" err="1"/>
              <a:t>degli</a:t>
            </a:r>
            <a:r>
              <a:rPr lang="tr-TR" sz="2600" dirty="0"/>
              <a:t> </a:t>
            </a:r>
            <a:r>
              <a:rPr lang="tr-TR" sz="2600" dirty="0" err="1"/>
              <a:t>Studi</a:t>
            </a:r>
            <a:r>
              <a:rPr lang="tr-TR" sz="2600" dirty="0"/>
              <a:t> </a:t>
            </a:r>
            <a:r>
              <a:rPr lang="tr-TR" sz="2600" dirty="0" err="1"/>
              <a:t>di</a:t>
            </a:r>
            <a:r>
              <a:rPr lang="tr-TR" sz="2600" dirty="0"/>
              <a:t> </a:t>
            </a:r>
            <a:r>
              <a:rPr lang="tr-TR" sz="2600" dirty="0" err="1"/>
              <a:t>Sassari</a:t>
            </a:r>
            <a:endParaRPr lang="tr-TR" sz="2600" dirty="0"/>
          </a:p>
          <a:p>
            <a:pPr lvl="0"/>
            <a:r>
              <a:rPr lang="tr-TR" sz="2600" b="1" dirty="0"/>
              <a:t>Polonya</a:t>
            </a:r>
            <a:r>
              <a:rPr lang="tr-TR" sz="2600" dirty="0"/>
              <a:t> - </a:t>
            </a:r>
            <a:r>
              <a:rPr lang="tr-TR" sz="2600" dirty="0" err="1"/>
              <a:t>Katowice</a:t>
            </a:r>
            <a:r>
              <a:rPr lang="tr-TR" sz="2600" dirty="0"/>
              <a:t> </a:t>
            </a:r>
            <a:r>
              <a:rPr lang="tr-TR" sz="2600" dirty="0" err="1"/>
              <a:t>School</a:t>
            </a:r>
            <a:r>
              <a:rPr lang="tr-TR" sz="2600" dirty="0"/>
              <a:t> of </a:t>
            </a:r>
            <a:r>
              <a:rPr lang="tr-TR" sz="2600" dirty="0" err="1"/>
              <a:t>Economics</a:t>
            </a:r>
            <a:r>
              <a:rPr lang="tr-TR" sz="2600" dirty="0"/>
              <a:t> </a:t>
            </a:r>
          </a:p>
          <a:p>
            <a:pPr lvl="0"/>
            <a:r>
              <a:rPr lang="tr-TR" sz="2600" b="1" dirty="0" err="1"/>
              <a:t>Litvanya</a:t>
            </a:r>
            <a:r>
              <a:rPr lang="tr-TR" sz="2600" dirty="0"/>
              <a:t> - </a:t>
            </a:r>
            <a:r>
              <a:rPr lang="tr-TR" sz="2600" dirty="0" err="1"/>
              <a:t>Klaipeda</a:t>
            </a:r>
            <a:r>
              <a:rPr lang="tr-TR" sz="2600" dirty="0"/>
              <a:t> </a:t>
            </a:r>
            <a:r>
              <a:rPr lang="tr-TR" sz="2600" dirty="0" err="1"/>
              <a:t>University</a:t>
            </a:r>
            <a:endParaRPr lang="tr-TR" sz="2600" dirty="0"/>
          </a:p>
          <a:p>
            <a:pPr lvl="0"/>
            <a:r>
              <a:rPr lang="tr-TR" sz="2600" b="1" dirty="0"/>
              <a:t>Çek Cumhuriyeti</a:t>
            </a:r>
            <a:r>
              <a:rPr lang="tr-TR" sz="2600" dirty="0"/>
              <a:t> - </a:t>
            </a:r>
            <a:r>
              <a:rPr lang="tr-TR" sz="2600" dirty="0" err="1"/>
              <a:t>University</a:t>
            </a:r>
            <a:r>
              <a:rPr lang="tr-TR" sz="2600" dirty="0"/>
              <a:t> of </a:t>
            </a:r>
            <a:r>
              <a:rPr lang="tr-TR" sz="2600" dirty="0" err="1"/>
              <a:t>Hradec</a:t>
            </a:r>
            <a:r>
              <a:rPr lang="tr-TR" sz="2600" dirty="0"/>
              <a:t> </a:t>
            </a:r>
            <a:r>
              <a:rPr lang="tr-TR" sz="2600" dirty="0" err="1"/>
              <a:t>Kralove</a:t>
            </a:r>
            <a:r>
              <a:rPr lang="tr-TR" sz="2600" dirty="0"/>
              <a:t> vd.</a:t>
            </a:r>
          </a:p>
          <a:p>
            <a:endParaRPr lang="en-US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İSTATİSTİKLER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50030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Konaklama İşletmeciliği Bölümü İstatistikleri</a:t>
            </a:r>
          </a:p>
          <a:p>
            <a:pPr marL="0" indent="0" algn="ctr">
              <a:buNone/>
            </a:pPr>
            <a:r>
              <a:rPr lang="tr-TR" b="1" dirty="0" smtClean="0"/>
              <a:t>2020 yılı itibari ile bölümün toplam öğrenci sayısı 419’dur.</a:t>
            </a:r>
            <a:endParaRPr lang="en-US" b="1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27277"/>
              </p:ext>
            </p:extLst>
          </p:nvPr>
        </p:nvGraphicFramePr>
        <p:xfrm>
          <a:off x="467544" y="2204864"/>
          <a:ext cx="8229600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0324230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0381397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3138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49090868"/>
                    </a:ext>
                  </a:extLst>
                </a:gridCol>
              </a:tblGrid>
              <a:tr h="185420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KONAKLAMA</a:t>
                      </a:r>
                      <a:r>
                        <a:rPr lang="tr-TR" baseline="0" dirty="0" smtClean="0"/>
                        <a:t> İŞLETMECİLİĞİ (N.Ö. VE İ.Ö.)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UZAKTAN</a:t>
                      </a:r>
                      <a:r>
                        <a:rPr lang="tr-TR" baseline="0" dirty="0" smtClean="0"/>
                        <a:t> EĞİTİM 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73887"/>
                  </a:ext>
                </a:extLst>
              </a:tr>
              <a:tr h="310912">
                <a:tc>
                  <a:txBody>
                    <a:bodyPr/>
                    <a:lstStyle/>
                    <a:p>
                      <a:r>
                        <a:rPr lang="tr-TR" dirty="0" smtClean="0"/>
                        <a:t>YILLAR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MEZUN SAYISI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YILLAR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MEZUN SAYISI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48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4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1929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1143678" y="1484784"/>
            <a:ext cx="669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KONAKLAMA </a:t>
            </a:r>
            <a:r>
              <a:rPr lang="tr-TR" b="1" dirty="0" smtClean="0"/>
              <a:t>İŞLETMECİLİĞİ BÖLÜMÜ YILLARA GÖRE MEZUN SAYISI </a:t>
            </a:r>
            <a:endParaRPr lang="tr-TR" b="1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Bölüm Ortalama </a:t>
            </a:r>
            <a:r>
              <a:rPr lang="tr-TR" sz="2800" b="1" dirty="0"/>
              <a:t>ve Tavan </a:t>
            </a:r>
            <a:r>
              <a:rPr lang="tr-TR" sz="2800" b="1" dirty="0" smtClean="0"/>
              <a:t>Puanları</a:t>
            </a:r>
            <a:endParaRPr lang="en-US" sz="2800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00479"/>
              </p:ext>
            </p:extLst>
          </p:nvPr>
        </p:nvGraphicFramePr>
        <p:xfrm>
          <a:off x="1043608" y="1109433"/>
          <a:ext cx="6829443" cy="378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 </a:t>
                      </a:r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TÜRÜ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ORTALAMA</a:t>
                      </a:r>
                      <a:r>
                        <a:rPr lang="tr-TR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TAVAN PUAN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242,963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210,634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 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253,200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217,531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2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YGS </a:t>
                      </a:r>
                      <a:r>
                        <a:rPr lang="tr-TR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tr-TR" sz="16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251,102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212,530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YGS 6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235,308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191,473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extLst>
                  <a:ext uri="{0D108BD9-81ED-4DB2-BD59-A6C34878D82A}">
                    <a16:rowId xmlns:a16="http://schemas.microsoft.com/office/drawing/2014/main" val="3285359953"/>
                  </a:ext>
                </a:extLst>
              </a:tr>
              <a:tr h="48522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YGS 5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237,403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173,501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YGS 6 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237,403</a:t>
                      </a:r>
                      <a:endParaRPr lang="tr-TR" sz="16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167,941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45929954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35696" y="4895649"/>
            <a:ext cx="4314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Kaynak: </a:t>
            </a:r>
            <a:r>
              <a:rPr lang="tr-TR" sz="1200" dirty="0"/>
              <a:t>https://yokatlas.yok.gov.tr/2016/lisans.php?y=107610682</a:t>
            </a:r>
          </a:p>
        </p:txBody>
      </p:sp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056" y="1196752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Yıllara Göre Bölüm Öğrenci Sayıları</a:t>
            </a:r>
            <a:endParaRPr lang="en-US" sz="2800" b="1" dirty="0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52407"/>
              </p:ext>
            </p:extLst>
          </p:nvPr>
        </p:nvGraphicFramePr>
        <p:xfrm>
          <a:off x="1547664" y="2636912"/>
          <a:ext cx="650438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877">
                  <a:extLst>
                    <a:ext uri="{9D8B030D-6E8A-4147-A177-3AD203B41FA5}">
                      <a16:colId xmlns:a16="http://schemas.microsoft.com/office/drawing/2014/main" val="663979052"/>
                    </a:ext>
                  </a:extLst>
                </a:gridCol>
                <a:gridCol w="1300877">
                  <a:extLst>
                    <a:ext uri="{9D8B030D-6E8A-4147-A177-3AD203B41FA5}">
                      <a16:colId xmlns:a16="http://schemas.microsoft.com/office/drawing/2014/main" val="3258488913"/>
                    </a:ext>
                  </a:extLst>
                </a:gridCol>
                <a:gridCol w="1300877">
                  <a:extLst>
                    <a:ext uri="{9D8B030D-6E8A-4147-A177-3AD203B41FA5}">
                      <a16:colId xmlns:a16="http://schemas.microsoft.com/office/drawing/2014/main" val="439929023"/>
                    </a:ext>
                  </a:extLst>
                </a:gridCol>
                <a:gridCol w="1300877">
                  <a:extLst>
                    <a:ext uri="{9D8B030D-6E8A-4147-A177-3AD203B41FA5}">
                      <a16:colId xmlns:a16="http://schemas.microsoft.com/office/drawing/2014/main" val="1743391388"/>
                    </a:ext>
                  </a:extLst>
                </a:gridCol>
                <a:gridCol w="1300877">
                  <a:extLst>
                    <a:ext uri="{9D8B030D-6E8A-4147-A177-3AD203B41FA5}">
                      <a16:colId xmlns:a16="http://schemas.microsoft.com/office/drawing/2014/main" val="3077620806"/>
                    </a:ext>
                  </a:extLst>
                </a:gridCol>
              </a:tblGrid>
              <a:tr h="264604">
                <a:tc>
                  <a:txBody>
                    <a:bodyPr/>
                    <a:lstStyle/>
                    <a:p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22074"/>
                  </a:ext>
                </a:extLst>
              </a:tr>
              <a:tr h="264604">
                <a:tc>
                  <a:txBody>
                    <a:bodyPr/>
                    <a:lstStyle/>
                    <a:p>
                      <a:r>
                        <a:rPr lang="tr-TR" dirty="0" smtClean="0"/>
                        <a:t>123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60717"/>
                  </a:ext>
                </a:extLst>
              </a:tr>
              <a:tr h="350663">
                <a:tc gridSpan="5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12322"/>
                  </a:ext>
                </a:extLst>
              </a:tr>
            </a:tbl>
          </a:graphicData>
        </a:graphic>
      </p:graphicFrame>
      <p:pic>
        <p:nvPicPr>
          <p:cNvPr id="3" name="Se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1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Yabancı Dil Dersleri</a:t>
            </a:r>
          </a:p>
          <a:p>
            <a:pPr>
              <a:buNone/>
            </a:pPr>
            <a:r>
              <a:rPr lang="tr-TR" dirty="0" smtClean="0"/>
              <a:t>    Öğrenciler, İsteye bağlı olarak- kontenjan dâhilinde - bir </a:t>
            </a:r>
            <a:r>
              <a:rPr lang="tr-TR" dirty="0"/>
              <a:t>yıl süreli 30 haftalık Yabancı Dil Hazırlık Programına kayıt olabilirler. </a:t>
            </a:r>
            <a:r>
              <a:rPr lang="tr-TR" b="1" dirty="0"/>
              <a:t>Programa katılmak isteyen öğrenciler dönem başında açılan Yeterlilik ve Düzey Belirleme Sınavına girmelidirler.</a:t>
            </a:r>
          </a:p>
          <a:p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Öğrenci Hizmetleri </a:t>
            </a:r>
            <a:endParaRPr lang="en-US" b="1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Engelli Birimi </a:t>
            </a:r>
          </a:p>
          <a:p>
            <a:pPr algn="just">
              <a:buNone/>
            </a:pPr>
            <a:r>
              <a:rPr lang="tr-TR" dirty="0" smtClean="0"/>
              <a:t>   Üniversitemizde </a:t>
            </a:r>
            <a:r>
              <a:rPr lang="tr-TR" dirty="0"/>
              <a:t>Engelli Öğrenci Destek Birimi bulunmaktadır</a:t>
            </a:r>
            <a:r>
              <a:rPr lang="tr-TR" dirty="0" smtClean="0"/>
              <a:t>. Bölümün bulunduğu fakülte binasında </a:t>
            </a:r>
            <a:r>
              <a:rPr lang="tr-TR" b="1" dirty="0" smtClean="0"/>
              <a:t>engelli </a:t>
            </a:r>
            <a:r>
              <a:rPr lang="tr-TR" b="1" dirty="0" smtClean="0"/>
              <a:t>asansörü, </a:t>
            </a:r>
            <a:r>
              <a:rPr lang="tr-TR" b="1" dirty="0" err="1" smtClean="0"/>
              <a:t>klavuz</a:t>
            </a:r>
            <a:r>
              <a:rPr lang="tr-TR" b="1" dirty="0" smtClean="0"/>
              <a:t> yol, uygun eğimde rampa vb. </a:t>
            </a:r>
            <a:r>
              <a:rPr lang="tr-TR" b="1" dirty="0"/>
              <a:t>erişilebilir imkanlar bulunmaktadır. </a:t>
            </a:r>
            <a:r>
              <a:rPr lang="tr-TR" dirty="0"/>
              <a:t>    </a:t>
            </a:r>
          </a:p>
          <a:p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2428860" y="571480"/>
            <a:ext cx="4656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 smtClean="0"/>
              <a:t>Öğrenci Hizmetleri </a:t>
            </a:r>
            <a:endParaRPr lang="en-US" sz="4400" dirty="0"/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Konaklama İşletmeciliği Bölümü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Öğretim Elemanı Kadrosu</a:t>
            </a:r>
            <a:endParaRPr lang="en-US" sz="31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Bölüm Başkanı: Doç. Dr. Hüseyin ÇEKEN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sz="2800" dirty="0" smtClean="0"/>
              <a:t>Prof. Dr. Cafer TOPALOĞLU </a:t>
            </a:r>
          </a:p>
          <a:p>
            <a:r>
              <a:rPr lang="tr-TR" sz="2800" dirty="0" smtClean="0"/>
              <a:t>Doç. Dr. Işıl ARIKAN SALTIK</a:t>
            </a:r>
          </a:p>
          <a:p>
            <a:r>
              <a:rPr lang="tr-TR" sz="2800" dirty="0" smtClean="0"/>
              <a:t>Arş. Gör. Dr. Merve BULUT</a:t>
            </a:r>
          </a:p>
          <a:p>
            <a:r>
              <a:rPr lang="tr-TR" sz="2800" smtClean="0"/>
              <a:t>Arş</a:t>
            </a:r>
            <a:r>
              <a:rPr lang="tr-TR" sz="2800" dirty="0" smtClean="0"/>
              <a:t>. Gör. Emine YILMAZ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Konaklama İşletmeciliği Bölümü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Bilgiler </a:t>
            </a:r>
            <a:endParaRPr lang="en-US" sz="31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/>
              <a:t>1992 yılında kurulan Turizm İşletmeciliği ve Otelcilik Yüksekokulu, 2001-2002 eğitim-öğretim yılında öğrenci alımına başlamıştır</a:t>
            </a:r>
            <a:r>
              <a:rPr lang="tr-TR" sz="2400" b="1" dirty="0"/>
              <a:t>. 26.08.2014 tarihli Resmi Gazete’de yayımlanan Bakanlar Kurulu Kararı (2014/6728) ile kapatılarak yerine Turizm Fakültesi kurulmuştur.</a:t>
            </a:r>
            <a:r>
              <a:rPr lang="tr-TR" sz="2400" dirty="0"/>
              <a:t> </a:t>
            </a:r>
            <a:endParaRPr lang="tr-TR" sz="2400" dirty="0" smtClean="0"/>
          </a:p>
          <a:p>
            <a:pPr algn="just"/>
            <a:r>
              <a:rPr lang="tr-TR" sz="2400" dirty="0" smtClean="0"/>
              <a:t>Konaklama işletmeciliği bölümü Turizm </a:t>
            </a:r>
            <a:r>
              <a:rPr lang="tr-TR" sz="2400" dirty="0"/>
              <a:t>F</a:t>
            </a:r>
            <a:r>
              <a:rPr lang="tr-TR" sz="2400" dirty="0" smtClean="0"/>
              <a:t>akültesinin bünyesinde eğitim ve öğretim hizmetine devam etmektedir. </a:t>
            </a:r>
          </a:p>
          <a:p>
            <a:pPr algn="just"/>
            <a:r>
              <a:rPr lang="tr-TR" sz="2400" dirty="0" smtClean="0"/>
              <a:t>Konaklama işletmeciliği </a:t>
            </a:r>
            <a:r>
              <a:rPr lang="tr-TR" sz="2400" dirty="0" smtClean="0"/>
              <a:t>bölümüne şuan </a:t>
            </a:r>
            <a:r>
              <a:rPr lang="tr-TR" sz="2400" dirty="0" smtClean="0"/>
              <a:t>öğrenci alımı olmamaktadır</a:t>
            </a:r>
            <a:r>
              <a:rPr lang="tr-TR" sz="2400" dirty="0" smtClean="0"/>
              <a:t>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endParaRPr lang="tr-TR" sz="1800" dirty="0" smtClean="0"/>
          </a:p>
          <a:p>
            <a:endParaRPr lang="en-US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/>
              <a:t>Konaklama işletmeciliği bölümünde öğrencilerin mesleki açıdan ihtiyaç duyacakları teori ağırlıklı derslerin </a:t>
            </a:r>
            <a:r>
              <a:rPr lang="tr-TR" sz="2400" dirty="0" smtClean="0"/>
              <a:t>yanı sıra </a:t>
            </a:r>
            <a:r>
              <a:rPr lang="tr-TR" sz="2400" dirty="0"/>
              <a:t>mesleki paket program kullanımı gibi uygulamaya yönelik derslerde verilmektedir. </a:t>
            </a:r>
            <a:endParaRPr lang="tr-TR" sz="2400" b="1" dirty="0"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cs typeface="Times New Roman" pitchFamily="18" charset="0"/>
              </a:rPr>
              <a:t>Konaklama </a:t>
            </a:r>
            <a:r>
              <a:rPr lang="tr-TR" sz="2400" b="1" dirty="0">
                <a:cs typeface="Times New Roman" pitchFamily="18" charset="0"/>
              </a:rPr>
              <a:t>İşletmeciliği </a:t>
            </a:r>
            <a:r>
              <a:rPr lang="tr-TR" sz="2400" b="1" dirty="0" smtClean="0">
                <a:cs typeface="Times New Roman" pitchFamily="18" charset="0"/>
              </a:rPr>
              <a:t>bölümü mezunlarının istihdam edildikleri iş pozisyonları</a:t>
            </a:r>
            <a:r>
              <a:rPr lang="tr-TR" sz="2400" dirty="0">
                <a:cs typeface="Times New Roman" pitchFamily="18" charset="0"/>
              </a:rPr>
              <a:t>: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sz="2400" dirty="0">
                <a:cs typeface="Times New Roman" pitchFamily="18" charset="0"/>
              </a:rPr>
              <a:t>O</a:t>
            </a:r>
            <a:r>
              <a:rPr lang="tr-TR" sz="2400" dirty="0" smtClean="0">
                <a:cs typeface="Times New Roman" pitchFamily="18" charset="0"/>
              </a:rPr>
              <a:t>tel işletmelerinde genel </a:t>
            </a:r>
            <a:r>
              <a:rPr lang="tr-TR" sz="2400" dirty="0">
                <a:cs typeface="Times New Roman" pitchFamily="18" charset="0"/>
              </a:rPr>
              <a:t>müdür, genel müdür yardımcısı, ön büro müdürü, yiyecek-içecek müdürü, gece müdürü, satın alma sorumlusu, insan kaynakları yöneticisi, rezervasyon sorumlusu, resepsiyon sorumlusu, barlar şefi, kat hizmetleri </a:t>
            </a:r>
            <a:r>
              <a:rPr lang="tr-TR" sz="2400" dirty="0" smtClean="0">
                <a:cs typeface="Times New Roman" pitchFamily="18" charset="0"/>
              </a:rPr>
              <a:t>yöneticisi vb. iş pozisyonlarıdır. </a:t>
            </a:r>
          </a:p>
          <a:p>
            <a:pPr algn="just"/>
            <a:r>
              <a:rPr lang="tr-TR" sz="2400" dirty="0" smtClean="0">
                <a:cs typeface="Times New Roman" pitchFamily="18" charset="0"/>
              </a:rPr>
              <a:t>Ayrıca turizm işletmeciliğinin ilgili olduğu diğer alanlarda da istihdam edilebilirler. </a:t>
            </a:r>
            <a:endParaRPr lang="tr-TR" sz="2400" dirty="0"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Konaklama İşletmeciliği Bölümü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Eğitim ve Mezuniyet Bilgileri</a:t>
            </a:r>
            <a:endParaRPr lang="en-US" sz="3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e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Konaklama İşletmeciliği Bölümü Konumu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tr-TR" dirty="0" smtClean="0"/>
              <a:t>    Muğla </a:t>
            </a:r>
            <a:r>
              <a:rPr lang="tr-TR" dirty="0"/>
              <a:t>Sıtkı Koçman Üniversitesi </a:t>
            </a:r>
            <a:r>
              <a:rPr lang="tr-TR" dirty="0" err="1"/>
              <a:t>Kötekli</a:t>
            </a:r>
            <a:r>
              <a:rPr lang="tr-TR" dirty="0"/>
              <a:t> </a:t>
            </a:r>
            <a:r>
              <a:rPr lang="tr-TR" dirty="0" smtClean="0"/>
              <a:t>kampüsünde, Turizm Fakültesi’nde </a:t>
            </a:r>
            <a:r>
              <a:rPr lang="tr-TR" dirty="0"/>
              <a:t>yer almaktadır. </a:t>
            </a:r>
            <a:r>
              <a:rPr lang="tr-TR" b="1" dirty="0"/>
              <a:t>Muğla Sıtkı Koçman Üniversitesi Kötekli Kampüsü, Muğla merkeze yakındır ve yaklaşık 16,5 </a:t>
            </a:r>
            <a:r>
              <a:rPr lang="tr-TR" b="1" dirty="0" smtClean="0"/>
              <a:t>km </a:t>
            </a:r>
            <a:r>
              <a:rPr lang="tr-TR" b="1" dirty="0"/>
              <a:t>uzaklıktadır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b="1" dirty="0" smtClean="0"/>
              <a:t>Akyaka'</a:t>
            </a:r>
            <a:r>
              <a:rPr lang="tr-TR" dirty="0" smtClean="0"/>
              <a:t>ya </a:t>
            </a:r>
            <a:r>
              <a:rPr lang="tr-TR" dirty="0"/>
              <a:t>yaklaşık 21, km (yaklaşık 24 </a:t>
            </a:r>
            <a:r>
              <a:rPr lang="tr-TR" dirty="0" err="1"/>
              <a:t>dk</a:t>
            </a:r>
            <a:r>
              <a:rPr lang="tr-TR" dirty="0" smtClean="0"/>
              <a:t>.);</a:t>
            </a:r>
          </a:p>
          <a:p>
            <a:pPr algn="just"/>
            <a:r>
              <a:rPr lang="tr-TR" b="1" dirty="0" smtClean="0"/>
              <a:t>Bodrum'a </a:t>
            </a:r>
            <a:r>
              <a:rPr lang="tr-TR" dirty="0"/>
              <a:t>113 km (yaklaşık 1 saat 32 </a:t>
            </a:r>
            <a:r>
              <a:rPr lang="tr-TR" dirty="0" err="1"/>
              <a:t>dk</a:t>
            </a:r>
            <a:r>
              <a:rPr lang="tr-TR" dirty="0"/>
              <a:t>.), </a:t>
            </a:r>
            <a:endParaRPr lang="tr-TR" dirty="0" smtClean="0"/>
          </a:p>
          <a:p>
            <a:pPr algn="just"/>
            <a:r>
              <a:rPr lang="tr-TR" b="1" dirty="0" smtClean="0"/>
              <a:t>Milas-Bodrum </a:t>
            </a:r>
            <a:r>
              <a:rPr lang="tr-TR" b="1" dirty="0"/>
              <a:t>havaalanına</a:t>
            </a:r>
            <a:r>
              <a:rPr lang="tr-TR" dirty="0"/>
              <a:t> 79,8 km (yaklaşık 1 saat), </a:t>
            </a:r>
            <a:endParaRPr lang="tr-TR" dirty="0" smtClean="0"/>
          </a:p>
          <a:p>
            <a:pPr algn="just"/>
            <a:r>
              <a:rPr lang="tr-TR" b="1" dirty="0" smtClean="0"/>
              <a:t>Marmaris'e</a:t>
            </a:r>
            <a:r>
              <a:rPr lang="tr-TR" dirty="0" smtClean="0"/>
              <a:t> </a:t>
            </a:r>
            <a:r>
              <a:rPr lang="tr-TR" dirty="0"/>
              <a:t>130 km'dir (yaklaşık 1 saat 45dk.). </a:t>
            </a:r>
            <a:endParaRPr lang="tr-TR" dirty="0" smtClean="0"/>
          </a:p>
          <a:p>
            <a:endParaRPr lang="en-US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Eğitim Süreci Hakkında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-Yabancı Dil Eğitimi-</a:t>
            </a:r>
            <a:endParaRPr lang="en-US" sz="31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Talep eden öğrencilere </a:t>
            </a:r>
            <a:r>
              <a:rPr lang="tr-TR" dirty="0"/>
              <a:t>bir yıllık İngilizce hazırlık eğitimi verilmektedir. Eğitim programlarında İngilizcenin yanısıra, farklı yabancı dil derslerine de seçmeli ders olarak yer verilmektedir (</a:t>
            </a:r>
            <a:r>
              <a:rPr lang="tr-TR" b="1" dirty="0"/>
              <a:t>Almanca, Rusça ve Fransızca</a:t>
            </a:r>
            <a:r>
              <a:rPr lang="tr-TR" dirty="0"/>
              <a:t>). </a:t>
            </a:r>
          </a:p>
          <a:p>
            <a:endParaRPr lang="en-US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Eğitim Süreci Hakkında</a:t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-Yabancı Dil Eğitimi-</a:t>
            </a:r>
            <a:endParaRPr lang="en-US" sz="31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Öğrenciler, 1</a:t>
            </a:r>
            <a:r>
              <a:rPr lang="tr-TR" b="1" dirty="0"/>
              <a:t>. ve 2. sınıfta, toplam 4 dönemde, haftada 8 saat zorunlu ders olarak İngilizce dersi </a:t>
            </a:r>
            <a:r>
              <a:rPr lang="tr-TR" dirty="0"/>
              <a:t>almaktadır</a:t>
            </a:r>
            <a:r>
              <a:rPr lang="tr-TR" b="1" dirty="0"/>
              <a:t>.</a:t>
            </a:r>
            <a:r>
              <a:rPr lang="tr-TR" dirty="0"/>
              <a:t> </a:t>
            </a:r>
          </a:p>
          <a:p>
            <a:pPr algn="just"/>
            <a:r>
              <a:rPr lang="tr-TR" b="1" dirty="0" smtClean="0"/>
              <a:t>3</a:t>
            </a:r>
            <a:r>
              <a:rPr lang="tr-TR" b="1" dirty="0"/>
              <a:t>. ve 4. sınıfta, </a:t>
            </a:r>
            <a:r>
              <a:rPr lang="tr-TR" dirty="0"/>
              <a:t>kendi seçecekleri</a:t>
            </a:r>
            <a:r>
              <a:rPr lang="tr-TR" b="1" dirty="0"/>
              <a:t> İngilizce dışındaki yabancı dil derslerinden (Alman, Rusça veya Fransızca) haftada 3 saat eğitim</a:t>
            </a:r>
            <a:r>
              <a:rPr lang="tr-TR" dirty="0"/>
              <a:t> almaktadırlar</a:t>
            </a:r>
            <a:endParaRPr lang="en-US" dirty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4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Eğitim Süreci Hakkında</a:t>
            </a:r>
            <a:br>
              <a:rPr lang="tr-TR" b="1" dirty="0" smtClean="0"/>
            </a:br>
            <a:r>
              <a:rPr lang="tr-TR" sz="3300" b="1" i="1" dirty="0" smtClean="0"/>
              <a:t>-</a:t>
            </a:r>
            <a:r>
              <a:rPr lang="tr-TR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Dersler-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en-US" sz="27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Bölüm dersleri; ekonomi, genel turizm ve pazarlama gibi öğrenciyi iş hayatına hazırlayan teorik dersleri kapsadığı gibi </a:t>
            </a:r>
            <a:r>
              <a:rPr lang="tr-TR" dirty="0" smtClean="0"/>
              <a:t>otel </a:t>
            </a:r>
            <a:r>
              <a:rPr lang="tr-TR" dirty="0" smtClean="0"/>
              <a:t>otomasyon programının (</a:t>
            </a:r>
            <a:r>
              <a:rPr lang="tr-TR" dirty="0" err="1" smtClean="0"/>
              <a:t>Elektra</a:t>
            </a:r>
            <a:r>
              <a:rPr lang="tr-TR" dirty="0" smtClean="0"/>
              <a:t>) da öğretildiği Konaklama İşletmeciliği Ön büro Mesleki Paket Program Kullanımı I ve II dersleri verilmektedir. </a:t>
            </a:r>
          </a:p>
          <a:p>
            <a:pPr algn="just"/>
            <a:endParaRPr lang="tr-TR" dirty="0" smtClean="0"/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Öğrencilerimiz, </a:t>
            </a:r>
            <a:r>
              <a:rPr lang="tr-TR" b="1" dirty="0"/>
              <a:t>40 işgününü kapsayan zorunlu staj</a:t>
            </a:r>
            <a:r>
              <a:rPr lang="tr-TR" dirty="0"/>
              <a:t>larını, 2012 yılından beri </a:t>
            </a:r>
            <a:r>
              <a:rPr lang="tr-TR" b="1" dirty="0"/>
              <a:t>Almanya'da </a:t>
            </a:r>
            <a:r>
              <a:rPr lang="tr-TR" b="1" dirty="0" smtClean="0"/>
              <a:t>tamamlayabilmektedirler,</a:t>
            </a:r>
          </a:p>
          <a:p>
            <a:pPr algn="just"/>
            <a:r>
              <a:rPr lang="tr-TR" dirty="0"/>
              <a:t>Öğrencilerimiz, fakültemizdeki </a:t>
            </a:r>
            <a:r>
              <a:rPr lang="tr-TR" b="1" dirty="0"/>
              <a:t>Erasmus, Farabi</a:t>
            </a:r>
            <a:r>
              <a:rPr lang="tr-TR" dirty="0"/>
              <a:t> ve </a:t>
            </a:r>
            <a:r>
              <a:rPr lang="tr-TR" b="1" dirty="0"/>
              <a:t>Mevlana</a:t>
            </a:r>
            <a:r>
              <a:rPr lang="tr-TR" dirty="0"/>
              <a:t> programları kapsamında ulusal ve uluslararası alandaki pek çok üniversite ile öğrenci değişimi hareketliliğine </a:t>
            </a:r>
            <a:r>
              <a:rPr lang="tr-TR" dirty="0" smtClean="0"/>
              <a:t>katılabilirler.</a:t>
            </a:r>
            <a:endParaRPr lang="en-US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Eğitim Süreci Hakkında</a:t>
            </a:r>
            <a:br>
              <a:rPr lang="tr-TR" b="1" dirty="0" smtClean="0"/>
            </a:br>
            <a:r>
              <a:rPr lang="tr-TR" sz="3100" b="1" i="1" dirty="0" smtClean="0"/>
              <a:t>-Staj ve Uluslar arası Programlar - </a:t>
            </a:r>
            <a:endParaRPr lang="en-US" sz="3100" b="1" i="1" dirty="0"/>
          </a:p>
        </p:txBody>
      </p:sp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0" advTm="2421"/>
    </mc:Choice>
    <mc:Fallback>
      <p:transition spd="slow" advTm="2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673</Words>
  <Application>Microsoft Office PowerPoint</Application>
  <PresentationFormat>Ekran Gösterisi (4:3)</PresentationFormat>
  <Paragraphs>126</Paragraphs>
  <Slides>16</Slides>
  <Notes>0</Notes>
  <HiddenSlides>0</HiddenSlides>
  <MMClips>17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Ofis Teması</vt:lpstr>
      <vt:lpstr>PowerPoint Sunusu</vt:lpstr>
      <vt:lpstr>Konaklama İşletmeciliği Bölümü Öğretim Elemanı Kadrosu</vt:lpstr>
      <vt:lpstr>Konaklama İşletmeciliği Bölümü Genel Bilgiler </vt:lpstr>
      <vt:lpstr>Konaklama İşletmeciliği Bölümü Eğitim ve Mezuniyet Bilgileri</vt:lpstr>
      <vt:lpstr>Konaklama İşletmeciliği Bölümü Konumu  </vt:lpstr>
      <vt:lpstr>Eğitim Süreci Hakkında -Yabancı Dil Eğitimi-</vt:lpstr>
      <vt:lpstr>Eğitim Süreci Hakkında  -Yabancı Dil Eğitimi-</vt:lpstr>
      <vt:lpstr>Eğitim Süreci Hakkında -Dersler- </vt:lpstr>
      <vt:lpstr>Eğitim Süreci Hakkında -Staj ve Uluslar arası Programlar - </vt:lpstr>
      <vt:lpstr>Eğitim Süreci Hakkında -Uluslar arası İkili Anlaşmalar-</vt:lpstr>
      <vt:lpstr>İSTATİSTİKLER</vt:lpstr>
      <vt:lpstr>PowerPoint Sunusu</vt:lpstr>
      <vt:lpstr>Bölüm Ortalama ve Tavan Puanları</vt:lpstr>
      <vt:lpstr>Yıllara Göre Bölüm Öğrenci Sayıları</vt:lpstr>
      <vt:lpstr>Öğrenci Hizmetleri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VTPLUS BİLİŞİM</dc:creator>
  <cp:lastModifiedBy>merve</cp:lastModifiedBy>
  <cp:revision>94</cp:revision>
  <dcterms:created xsi:type="dcterms:W3CDTF">2016-06-20T07:28:13Z</dcterms:created>
  <dcterms:modified xsi:type="dcterms:W3CDTF">2020-07-27T13:20:36Z</dcterms:modified>
</cp:coreProperties>
</file>